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60" r:id="rId4"/>
    <p:sldId id="270" r:id="rId5"/>
    <p:sldId id="271" r:id="rId6"/>
    <p:sldId id="278" r:id="rId7"/>
    <p:sldId id="266" r:id="rId8"/>
    <p:sldId id="274" r:id="rId9"/>
    <p:sldId id="273" r:id="rId10"/>
    <p:sldId id="275" r:id="rId11"/>
    <p:sldId id="276" r:id="rId12"/>
    <p:sldId id="272" r:id="rId13"/>
    <p:sldId id="283" r:id="rId14"/>
    <p:sldId id="269" r:id="rId15"/>
    <p:sldId id="279" r:id="rId16"/>
    <p:sldId id="259" r:id="rId17"/>
    <p:sldId id="261" r:id="rId18"/>
    <p:sldId id="282" r:id="rId19"/>
    <p:sldId id="277" r:id="rId20"/>
    <p:sldId id="280" r:id="rId21"/>
    <p:sldId id="263" r:id="rId22"/>
    <p:sldId id="265" r:id="rId23"/>
    <p:sldId id="284" r:id="rId24"/>
    <p:sldId id="268" r:id="rId25"/>
    <p:sldId id="281" r:id="rId26"/>
    <p:sldId id="2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77"/>
    <p:restoredTop sz="95989"/>
  </p:normalViewPr>
  <p:slideViewPr>
    <p:cSldViewPr snapToGrid="0" snapToObjects="1">
      <p:cViewPr varScale="1">
        <p:scale>
          <a:sx n="116" d="100"/>
          <a:sy n="116" d="100"/>
        </p:scale>
        <p:origin x="5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tiff>
</file>

<file path=ppt/media/image3.png>
</file>

<file path=ppt/media/image4.png>
</file>

<file path=ppt/media/image5.tiff>
</file>

<file path=ppt/media/image6.png>
</file>

<file path=ppt/media/image7.tiff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C52A8D-4E28-2B49-A0B6-CED8D1D56AC6}" type="datetimeFigureOut">
              <a:rPr lang="en-US" smtClean="0"/>
              <a:t>2/20/17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C5F19E-3C8F-4241-BA9B-4B774CB660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05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48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27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</a:t>
            </a:r>
            <a:r>
              <a:rPr lang="en-US" baseline="0" dirty="0"/>
              <a:t> of s</a:t>
            </a:r>
            <a:r>
              <a:rPr lang="en-US" dirty="0"/>
              <a:t>econd order stationarity: uniform</a:t>
            </a:r>
            <a:r>
              <a:rPr lang="en-US" baseline="0" dirty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91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87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Numerator is covariance or a measure of the strength</a:t>
            </a:r>
            <a:r>
              <a:rPr lang="en-US" baseline="0" dirty="0" smtClean="0"/>
              <a:t> of correlation of two variables (</a:t>
            </a:r>
            <a:r>
              <a:rPr lang="en-US" baseline="0" dirty="0" err="1" smtClean="0"/>
              <a:t>yh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). W(hi) is a weight for each distance class. If it falls within that distance class, then the weight will be 1 (or some other value) if that point is outside that distance class then w is 0, so that value is removed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Geary’s c 0 to some number larger than 1. if c is &lt; 1, positive spatial correlation, if &gt;1 negative. </a:t>
            </a:r>
            <a:r>
              <a:rPr lang="en-US" baseline="0" smtClean="0"/>
              <a:t>low values of c mean strong correlation.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830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Numerator is covariance or a measure of the strength</a:t>
            </a:r>
            <a:r>
              <a:rPr lang="en-US" baseline="0" dirty="0" smtClean="0"/>
              <a:t> of correlation of two variables (</a:t>
            </a:r>
            <a:r>
              <a:rPr lang="en-US" baseline="0" dirty="0" err="1" smtClean="0"/>
              <a:t>yh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yi</a:t>
            </a:r>
            <a:r>
              <a:rPr lang="en-US" baseline="0" dirty="0" smtClean="0"/>
              <a:t>). W(hi) is a weight for each distance class. If it falls within that distance class, then the weight will be 1 (or some other value) if that point is outside that distance class then w is 0, so that value is removed 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Geary’s c 0 to some number larger than 1. if c is &lt; 1, positive spatial correlation, if &gt;1 negative. low values of c mean strong correlation.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84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923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50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condition</a:t>
            </a:r>
            <a:r>
              <a:rPr lang="en-US" baseline="0" dirty="0" smtClean="0"/>
              <a:t> of s</a:t>
            </a:r>
            <a:r>
              <a:rPr lang="en-US" dirty="0" smtClean="0"/>
              <a:t>econd order stationarity: uniform</a:t>
            </a:r>
            <a:r>
              <a:rPr lang="en-US" baseline="0" dirty="0" smtClean="0"/>
              <a:t> mean, covariance, and variance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C5F19E-3C8F-4241-BA9B-4B774CB660A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8560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7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236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293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4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6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68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57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7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09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34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C09E0-C276-5243-AC3F-6CAA3958447D}" type="datetimeFigureOut">
              <a:rPr lang="en-US" smtClean="0"/>
              <a:t>2/20/17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DF312-88E3-014D-A4F6-391DDD4CB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21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81317"/>
            <a:ext cx="9144000" cy="1828646"/>
          </a:xfrm>
          <a:noFill/>
        </p:spPr>
        <p:txBody>
          <a:bodyPr>
            <a:normAutofit/>
          </a:bodyPr>
          <a:lstStyle/>
          <a:p>
            <a:r>
              <a:rPr lang="en-US" dirty="0" smtClean="0"/>
              <a:t>Spatial analyses: </a:t>
            </a:r>
            <a:r>
              <a:rPr lang="en-US" dirty="0" err="1" smtClean="0"/>
              <a:t>Correlograms</a:t>
            </a:r>
            <a:r>
              <a:rPr lang="en-US" dirty="0" smtClean="0"/>
              <a:t> and </a:t>
            </a:r>
            <a:r>
              <a:rPr lang="en-US" dirty="0" err="1" smtClean="0"/>
              <a:t>dbMEM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Elizabeth Bowman</a:t>
            </a:r>
          </a:p>
          <a:p>
            <a:r>
              <a:rPr lang="en-US" dirty="0" smtClean="0"/>
              <a:t>Arnold lab workshop</a:t>
            </a:r>
          </a:p>
          <a:p>
            <a:r>
              <a:rPr lang="en-US" dirty="0" smtClean="0"/>
              <a:t>Spring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6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16" y="2626824"/>
            <a:ext cx="3466514" cy="1604352"/>
          </a:xfrm>
        </p:spPr>
        <p:txBody>
          <a:bodyPr>
            <a:normAutofit/>
          </a:bodyPr>
          <a:lstStyle/>
          <a:p>
            <a:r>
              <a:rPr lang="en-US" dirty="0" smtClean="0"/>
              <a:t>Distance classes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30" y="0"/>
            <a:ext cx="8236670" cy="68580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6147582" y="2208628"/>
            <a:ext cx="393895" cy="1406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6063173" y="2278966"/>
            <a:ext cx="1" cy="211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5627077" y="1941342"/>
            <a:ext cx="337623" cy="218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6063173" y="1195754"/>
            <a:ext cx="1" cy="844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6147582" y="1477108"/>
            <a:ext cx="1468883" cy="6822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5627077" y="2278966"/>
            <a:ext cx="337623" cy="347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704449" y="193162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03853" y="2121543"/>
            <a:ext cx="199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010423" y="2208126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40" name="TextBox 39"/>
          <p:cNvSpPr txBox="1"/>
          <p:nvPr/>
        </p:nvSpPr>
        <p:spPr>
          <a:xfrm>
            <a:off x="5716174" y="226690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41" name="TextBox 40"/>
          <p:cNvSpPr txBox="1"/>
          <p:nvPr/>
        </p:nvSpPr>
        <p:spPr>
          <a:xfrm>
            <a:off x="5952978" y="139236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625883" y="1741719"/>
            <a:ext cx="168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96382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816" y="2626824"/>
            <a:ext cx="3466514" cy="1604352"/>
          </a:xfrm>
        </p:spPr>
        <p:txBody>
          <a:bodyPr>
            <a:normAutofit/>
          </a:bodyPr>
          <a:lstStyle/>
          <a:p>
            <a:r>
              <a:rPr lang="en-US" dirty="0" smtClean="0"/>
              <a:t>Distance classes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287" y="0"/>
            <a:ext cx="8421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7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Moran’s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Similar to Pearson’s correlation coefficient although some differences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Ranges from -1 to +1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 positive </a:t>
            </a:r>
            <a:r>
              <a:rPr lang="en-US" sz="2600" i="1" dirty="0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translates to a positive spatial correlation in the data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 negative </a:t>
            </a:r>
            <a:r>
              <a:rPr lang="en-US" sz="2600" i="1" dirty="0" smtClean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translates to a negative spatial correlation in the data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550" y="3827463"/>
            <a:ext cx="89789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42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Spatial </a:t>
            </a:r>
            <a:r>
              <a:rPr lang="en-US" dirty="0" err="1" smtClean="0"/>
              <a:t>correlogram</a:t>
            </a:r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Testing whether closer sites have more similar water density levels within the substrate</a:t>
            </a:r>
          </a:p>
          <a:p>
            <a:r>
              <a:rPr lang="en-US" dirty="0" smtClean="0"/>
              <a:t>Null: Closer sites won’t have more similar water density levels.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Spatial </a:t>
            </a:r>
            <a:r>
              <a:rPr lang="en-US" dirty="0" err="1" smtClean="0"/>
              <a:t>c</a:t>
            </a:r>
            <a:r>
              <a:rPr lang="en-US" dirty="0" err="1" smtClean="0"/>
              <a:t>orrelogram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9125" y="1803485"/>
            <a:ext cx="5929745" cy="4888259"/>
          </a:xfrm>
          <a:prstGeom prst="rect">
            <a:avLst/>
          </a:prstGeom>
        </p:spPr>
      </p:pic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20" y="2396836"/>
            <a:ext cx="5855042" cy="3389209"/>
          </a:xfrm>
        </p:spPr>
      </p:pic>
    </p:spTree>
    <p:extLst>
      <p:ext uri="{BB962C8B-B14F-4D97-AF65-F5344CB8AC3E}">
        <p14:creationId xmlns:p14="http://schemas.microsoft.com/office/powerpoint/2010/main" val="279389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63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</a:t>
            </a:r>
            <a:r>
              <a:rPr lang="en-US" dirty="0" err="1" smtClean="0"/>
              <a:t>correlograms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Originally developed to evaluate for the study of diseases</a:t>
            </a:r>
          </a:p>
          <a:p>
            <a:pPr marL="180975" indent="-180975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Evaluates correlation between distance or dissimilarity matrices</a:t>
            </a:r>
          </a:p>
          <a:p>
            <a:pPr marL="180975" indent="-180975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Null: there is no correlation between the predictor variable and the dependent variable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.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4050444"/>
              </p:ext>
            </p:extLst>
          </p:nvPr>
        </p:nvGraphicFramePr>
        <p:xfrm>
          <a:off x="1709055" y="3753152"/>
          <a:ext cx="801916" cy="184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19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600249"/>
              </p:ext>
            </p:extLst>
          </p:nvPr>
        </p:nvGraphicFramePr>
        <p:xfrm>
          <a:off x="4827814" y="3758232"/>
          <a:ext cx="50800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</a:tblGrid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2844800" y="4677712"/>
            <a:ext cx="148045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5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r>
              <a:rPr lang="en-US" dirty="0" smtClean="0"/>
              <a:t>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Use univariate or multivariate data</a:t>
            </a:r>
          </a:p>
          <a:p>
            <a:pPr marL="180975" indent="-180975"/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Q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uantitative or categorical data</a:t>
            </a:r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Matrices 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must be of the same dimensions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Matrices must refer to the same objects in the same order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You are comparing different aspects of the same sampling units</a:t>
            </a:r>
          </a:p>
          <a:p>
            <a:pPr marL="180975" indent="-180975"/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20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Testing whether closer sites have more similar </a:t>
            </a:r>
            <a:r>
              <a:rPr lang="en-US" dirty="0" smtClean="0"/>
              <a:t>mite communities</a:t>
            </a:r>
            <a:endParaRPr lang="en-US" dirty="0"/>
          </a:p>
          <a:p>
            <a:r>
              <a:rPr lang="en-US" dirty="0"/>
              <a:t>Null: Closer sites </a:t>
            </a:r>
            <a:r>
              <a:rPr lang="en-US" dirty="0" smtClean="0"/>
              <a:t>don’t have more similar communities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34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8098" y="852023"/>
            <a:ext cx="5873902" cy="53249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74" y="1977793"/>
            <a:ext cx="5994400" cy="3073400"/>
          </a:xfrm>
        </p:spPr>
      </p:pic>
    </p:spTree>
    <p:extLst>
      <p:ext uri="{BB962C8B-B14F-4D97-AF65-F5344CB8AC3E}">
        <p14:creationId xmlns:p14="http://schemas.microsoft.com/office/powerpoint/2010/main" val="71850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these tests and why do we use them?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Ecologists are interested in understanding how communities are structured spatially and temporally</a:t>
            </a:r>
          </a:p>
          <a:p>
            <a:r>
              <a:rPr lang="en-US" dirty="0" smtClean="0"/>
              <a:t>There are different influences at different scales</a:t>
            </a:r>
          </a:p>
          <a:p>
            <a:pPr lvl="1"/>
            <a:r>
              <a:rPr lang="en-US" dirty="0" smtClean="0"/>
              <a:t>abiotic (climate, physical, chemical)</a:t>
            </a:r>
          </a:p>
          <a:p>
            <a:pPr lvl="1"/>
            <a:r>
              <a:rPr lang="en-US" dirty="0" smtClean="0"/>
              <a:t>biotic (dispersal limitations, top-down processes)</a:t>
            </a:r>
            <a:endParaRPr lang="en-US" dirty="0"/>
          </a:p>
          <a:p>
            <a:pPr lvl="1"/>
            <a:r>
              <a:rPr lang="en-US" dirty="0" smtClean="0"/>
              <a:t>historical events (disturbance)</a:t>
            </a:r>
          </a:p>
          <a:p>
            <a:r>
              <a:rPr lang="en-US" dirty="0" smtClean="0"/>
              <a:t>Generally these factors are spatially structured</a:t>
            </a:r>
          </a:p>
          <a:p>
            <a:r>
              <a:rPr lang="en-US" dirty="0" smtClean="0"/>
              <a:t>Family of analyses used are called Surface Trend Analysis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4527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3426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based Moran’s Eigenvector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Originally called principal coordinates of neighbor matrices (PCNM)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Allows modelling of more complex spatial structures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9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dbMEM</a:t>
            </a:r>
            <a:r>
              <a:rPr lang="en-US" dirty="0" smtClean="0"/>
              <a:t>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Construct a matric of Euclidean distances among sites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Truncate matrix to retain only the distances among close neighbors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Compute a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PCoA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of the truncated distance matrix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generally only the positive </a:t>
            </a:r>
            <a:r>
              <a:rPr lang="en-US" sz="2200" dirty="0" err="1" smtClean="0">
                <a:latin typeface="Calibri" charset="0"/>
                <a:ea typeface="Calibri" charset="0"/>
                <a:cs typeface="Calibri" charset="0"/>
              </a:rPr>
              <a:t>eigenfunctions</a:t>
            </a: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 are retained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this is done if you are only interested in positive spatial correlation</a:t>
            </a: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Use the eigenvectors as spatial explanatory variables</a:t>
            </a:r>
          </a:p>
        </p:txBody>
      </p:sp>
    </p:spTree>
    <p:extLst>
      <p:ext uri="{BB962C8B-B14F-4D97-AF65-F5344CB8AC3E}">
        <p14:creationId xmlns:p14="http://schemas.microsoft.com/office/powerpoint/2010/main" val="32981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dbMEM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Evaluating how mite communities are correlated to environmental variables</a:t>
            </a:r>
          </a:p>
          <a:p>
            <a:r>
              <a:rPr lang="en-US" dirty="0" smtClean="0"/>
              <a:t>Able to see spatial patterns in mite communities and </a:t>
            </a:r>
            <a:r>
              <a:rPr lang="en-US" smtClean="0"/>
              <a:t>environmental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90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/>
              <a:t>dbMEM</a:t>
            </a:r>
            <a:r>
              <a:rPr lang="en-US" dirty="0" smtClean="0"/>
              <a:t>: basics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8" y="1695604"/>
            <a:ext cx="5493257" cy="5014912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64"/>
          <a:stretch/>
        </p:blipFill>
        <p:spPr>
          <a:xfrm>
            <a:off x="7210418" y="517525"/>
            <a:ext cx="3856975" cy="30112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78"/>
          <a:stretch/>
        </p:blipFill>
        <p:spPr>
          <a:xfrm>
            <a:off x="7210418" y="3872718"/>
            <a:ext cx="3898196" cy="296391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210418" y="115060"/>
            <a:ext cx="151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Axis 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10418" y="3516093"/>
            <a:ext cx="151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Axis 2</a:t>
            </a:r>
          </a:p>
        </p:txBody>
      </p:sp>
    </p:spTree>
    <p:extLst>
      <p:ext uri="{BB962C8B-B14F-4D97-AF65-F5344CB8AC3E}">
        <p14:creationId xmlns:p14="http://schemas.microsoft.com/office/powerpoint/2010/main" val="339371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486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McCune and Grace. 2002. Analysis of ecological communities.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MjM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 Software Design. </a:t>
            </a:r>
          </a:p>
          <a:p>
            <a:pPr marL="180975" indent="-180975"/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Borcard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, Gillet, and Legendre. 2011. Numerical ecology with R. Springer.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Numerical ecology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08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hat </a:t>
            </a:r>
            <a:r>
              <a:rPr lang="en-US" dirty="0" smtClean="0"/>
              <a:t>are you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Do </a:t>
            </a:r>
            <a:r>
              <a:rPr lang="en-US" sz="2600" dirty="0">
                <a:latin typeface="Calibri" charset="0"/>
                <a:ea typeface="Calibri" charset="0"/>
                <a:cs typeface="Calibri" charset="0"/>
              </a:rPr>
              <a:t>samples that are similar in terms of the predictor (environmental) variables also tend to be similar in terms of the dependent (species) variable</a:t>
            </a:r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?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Null: there is no correlation between the predictor variable and the dependent variable.</a:t>
            </a:r>
            <a:endParaRPr lang="en-US" sz="26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16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Surface trend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Spatial </a:t>
            </a:r>
            <a:r>
              <a:rPr lang="en-US" dirty="0" err="1" smtClean="0"/>
              <a:t>correlogram</a:t>
            </a:r>
            <a:r>
              <a:rPr lang="en-US" dirty="0" smtClean="0"/>
              <a:t> (Numerical Ecology, Ch13)</a:t>
            </a:r>
          </a:p>
          <a:p>
            <a:r>
              <a:rPr lang="en-US" dirty="0" smtClean="0"/>
              <a:t>Mantel </a:t>
            </a:r>
            <a:r>
              <a:rPr lang="en-US" dirty="0" err="1" smtClean="0"/>
              <a:t>correlogram</a:t>
            </a:r>
            <a:r>
              <a:rPr lang="en-US" dirty="0"/>
              <a:t> </a:t>
            </a:r>
            <a:r>
              <a:rPr lang="en-US" dirty="0" smtClean="0"/>
              <a:t>(Numerical Ecology, Ch13)</a:t>
            </a:r>
          </a:p>
          <a:p>
            <a:r>
              <a:rPr lang="en-US" dirty="0"/>
              <a:t>D</a:t>
            </a:r>
            <a:r>
              <a:rPr lang="en-US" dirty="0" smtClean="0"/>
              <a:t>istance Based Moran’s Eigenvector Maps (Numerical Ecology, Ch14)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784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667039" cy="1676603"/>
          </a:xfrm>
        </p:spPr>
        <p:txBody>
          <a:bodyPr>
            <a:normAutofit/>
          </a:bodyPr>
          <a:lstStyle/>
          <a:p>
            <a:r>
              <a:rPr lang="en-US"/>
              <a:t>Surface trend analysis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48930" y="2438400"/>
            <a:ext cx="3667037" cy="3785419"/>
          </a:xfrm>
        </p:spPr>
        <p:txBody>
          <a:bodyPr>
            <a:normAutofit/>
          </a:bodyPr>
          <a:lstStyle/>
          <a:p>
            <a:endParaRPr lang="en-US" sz="1800"/>
          </a:p>
        </p:txBody>
      </p:sp>
      <p:pic>
        <p:nvPicPr>
          <p:cNvPr id="6" name="Content Placeholder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346"/>
          <a:stretch/>
        </p:blipFill>
        <p:spPr>
          <a:xfrm>
            <a:off x="4712676" y="345295"/>
            <a:ext cx="7136278" cy="6167411"/>
          </a:xfrm>
          <a:prstGeom prst="rect">
            <a:avLst/>
          </a:prstGeom>
          <a:effectLst/>
        </p:spPr>
      </p:pic>
      <p:sp>
        <p:nvSpPr>
          <p:cNvPr id="3" name="TextBox 2"/>
          <p:cNvSpPr txBox="1"/>
          <p:nvPr/>
        </p:nvSpPr>
        <p:spPr>
          <a:xfrm>
            <a:off x="10146763" y="6547875"/>
            <a:ext cx="17021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/>
              <a:t>Numerical Ecology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076974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used in analyses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data sets</a:t>
            </a:r>
          </a:p>
          <a:p>
            <a:pPr lvl="1"/>
            <a:r>
              <a:rPr lang="en-US" dirty="0" smtClean="0"/>
              <a:t>‘mite’ contains a site x species matrix with data on 35 spp. of </a:t>
            </a:r>
            <a:r>
              <a:rPr lang="en-US" dirty="0" err="1" smtClean="0"/>
              <a:t>Oribatid</a:t>
            </a:r>
            <a:r>
              <a:rPr lang="en-US" dirty="0" smtClean="0"/>
              <a:t> mites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mite.xy</a:t>
            </a:r>
            <a:r>
              <a:rPr lang="en-US" dirty="0" smtClean="0"/>
              <a:t>’ contains geographic coordinates of each site</a:t>
            </a:r>
          </a:p>
          <a:p>
            <a:pPr lvl="2"/>
            <a:r>
              <a:rPr lang="it-IT" dirty="0"/>
              <a:t>2.5 m x 10 m</a:t>
            </a:r>
          </a:p>
          <a:p>
            <a:pPr lvl="1"/>
            <a:r>
              <a:rPr lang="en-US" dirty="0" smtClean="0"/>
              <a:t>‘</a:t>
            </a:r>
            <a:r>
              <a:rPr lang="en-US" dirty="0" err="1" smtClean="0"/>
              <a:t>mite.env</a:t>
            </a:r>
            <a:r>
              <a:rPr lang="en-US" dirty="0" smtClean="0"/>
              <a:t>’ contains environmental data for each site</a:t>
            </a:r>
          </a:p>
          <a:p>
            <a:pPr lvl="2"/>
            <a:r>
              <a:rPr lang="en-US" dirty="0"/>
              <a:t>Water content of the substrate (g/L</a:t>
            </a:r>
            <a:r>
              <a:rPr lang="en-US" dirty="0" smtClean="0"/>
              <a:t>) (quantitative)</a:t>
            </a:r>
            <a:endParaRPr lang="en-US" dirty="0"/>
          </a:p>
          <a:p>
            <a:pPr lvl="2"/>
            <a:r>
              <a:rPr lang="en-US" dirty="0"/>
              <a:t>Substrate density (g/L</a:t>
            </a:r>
            <a:r>
              <a:rPr lang="en-US" dirty="0" smtClean="0"/>
              <a:t>) </a:t>
            </a:r>
            <a:r>
              <a:rPr lang="en-US" dirty="0"/>
              <a:t>(quantitative</a:t>
            </a:r>
            <a:r>
              <a:rPr lang="en-US" dirty="0" smtClean="0"/>
              <a:t>)</a:t>
            </a:r>
            <a:endParaRPr lang="en-US" dirty="0"/>
          </a:p>
          <a:p>
            <a:pPr lvl="2"/>
            <a:r>
              <a:rPr lang="en-US" dirty="0" smtClean="0"/>
              <a:t>Substrate with 7 levels (categorical)</a:t>
            </a:r>
          </a:p>
          <a:p>
            <a:pPr lvl="2"/>
            <a:r>
              <a:rPr lang="en-US" dirty="0" smtClean="0"/>
              <a:t>Shrub density (ordered </a:t>
            </a:r>
            <a:r>
              <a:rPr lang="en-US" dirty="0" smtClean="0"/>
              <a:t>categorical </a:t>
            </a:r>
            <a:r>
              <a:rPr lang="en-US" dirty="0" smtClean="0"/>
              <a:t>variable)</a:t>
            </a:r>
          </a:p>
          <a:p>
            <a:pPr lvl="2"/>
            <a:r>
              <a:rPr lang="en-US" dirty="0" err="1" smtClean="0"/>
              <a:t>Microtopography</a:t>
            </a:r>
            <a:r>
              <a:rPr lang="en-US" dirty="0" smtClean="0"/>
              <a:t> (categorical)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5692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Spatial </a:t>
            </a:r>
            <a:r>
              <a:rPr lang="en-US" dirty="0" err="1" smtClean="0"/>
              <a:t>correlograms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Allows modelling of spatial structures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Plots some index of autocorrelation against distance classes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Moran’s I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Geary’s c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Univariate data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Quantitative variables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Useful explanatory and descriptive tool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34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and dissimilarity matrices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Computes differences between pairs of observations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Many different formulas for computing distances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Euclidean is most commonly used with geographical distances </a:t>
            </a:r>
            <a:r>
              <a:rPr lang="en-US" sz="2600" smtClean="0">
                <a:latin typeface="Calibri" charset="0"/>
                <a:ea typeface="Calibri" charset="0"/>
                <a:cs typeface="Calibri" charset="0"/>
              </a:rPr>
              <a:t>and  environmental variables</a:t>
            </a:r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709055" y="3753152"/>
          <a:ext cx="801916" cy="18491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019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827814" y="3758232"/>
          <a:ext cx="5080000" cy="1844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</a:tblGrid>
              <a:tr h="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8" name="Straight Arrow Connector 7"/>
          <p:cNvCxnSpPr/>
          <p:nvPr/>
        </p:nvCxnSpPr>
        <p:spPr>
          <a:xfrm>
            <a:off x="2844800" y="4677712"/>
            <a:ext cx="148045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28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Determination of distance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Number of distance classes is arbitrary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Narrower classes increases the resolution of the </a:t>
            </a:r>
            <a:r>
              <a:rPr lang="en-US" sz="2600" dirty="0" err="1" smtClean="0">
                <a:latin typeface="Calibri" charset="0"/>
                <a:ea typeface="Calibri" charset="0"/>
                <a:cs typeface="Calibri" charset="0"/>
              </a:rPr>
              <a:t>correlogram</a:t>
            </a:r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More pairs in a distance class increases the power of the test</a:t>
            </a:r>
          </a:p>
          <a:p>
            <a:pPr marL="180975" indent="-180975"/>
            <a:r>
              <a:rPr lang="en-US" sz="2600" dirty="0" smtClean="0">
                <a:latin typeface="Calibri" charset="0"/>
                <a:ea typeface="Calibri" charset="0"/>
                <a:cs typeface="Calibri" charset="0"/>
              </a:rPr>
              <a:t>Different ways to have distance classes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Distance classes can be equal widths</a:t>
            </a:r>
          </a:p>
          <a:p>
            <a:pPr marL="638175" lvl="1" indent="-180975"/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Distance classes can contain the same number of pairs of observations</a:t>
            </a: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  <a:p>
            <a:pPr marL="180975" indent="-180975"/>
            <a:endParaRPr lang="en-US" sz="2600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2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3209</TotalTime>
  <Words>1034</Words>
  <Application>Microsoft Macintosh PowerPoint</Application>
  <PresentationFormat>Widescreen</PresentationFormat>
  <Paragraphs>187</Paragraphs>
  <Slides>26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Calibri Light</vt:lpstr>
      <vt:lpstr>Arial</vt:lpstr>
      <vt:lpstr>Office Theme</vt:lpstr>
      <vt:lpstr>Spatial analyses: Correlograms and dbMEM</vt:lpstr>
      <vt:lpstr>What are these tests and why do we use them?</vt:lpstr>
      <vt:lpstr>What are you testing</vt:lpstr>
      <vt:lpstr>Surface trend analysis</vt:lpstr>
      <vt:lpstr>Surface trend analysis</vt:lpstr>
      <vt:lpstr>Data used in analyses</vt:lpstr>
      <vt:lpstr>Spatial correlograms</vt:lpstr>
      <vt:lpstr>Distance and dissimilarity matrices</vt:lpstr>
      <vt:lpstr>Determination of distance classes</vt:lpstr>
      <vt:lpstr>Distance classes</vt:lpstr>
      <vt:lpstr>Distance classes</vt:lpstr>
      <vt:lpstr>Moran’s I</vt:lpstr>
      <vt:lpstr>PowerPoint Presentation</vt:lpstr>
      <vt:lpstr>PowerPoint Presentation</vt:lpstr>
      <vt:lpstr>Questions?</vt:lpstr>
      <vt:lpstr>Mantel correlograms</vt:lpstr>
      <vt:lpstr>Mantel correlogram: basics</vt:lpstr>
      <vt:lpstr>Mantel correlogram</vt:lpstr>
      <vt:lpstr>Mantel correlogram</vt:lpstr>
      <vt:lpstr>Questions?</vt:lpstr>
      <vt:lpstr>Distance based Moran’s Eigenvector Maps</vt:lpstr>
      <vt:lpstr>dbMEM: basics</vt:lpstr>
      <vt:lpstr>dbMEM</vt:lpstr>
      <vt:lpstr>PowerPoint Presentation</vt:lpstr>
      <vt:lpstr>Questions?</vt:lpstr>
      <vt:lpstr>References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Mantel test and dbMEM</dc:title>
  <dc:creator>Elizabeth Bowman</dc:creator>
  <cp:lastModifiedBy>Elizabeth Bowman</cp:lastModifiedBy>
  <cp:revision>137</cp:revision>
  <dcterms:created xsi:type="dcterms:W3CDTF">2017-02-02T20:56:06Z</dcterms:created>
  <dcterms:modified xsi:type="dcterms:W3CDTF">2017-02-20T16:05:45Z</dcterms:modified>
</cp:coreProperties>
</file>

<file path=docProps/thumbnail.jpeg>
</file>